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7" r:id="rId4"/>
    <p:sldId id="258" r:id="rId5"/>
    <p:sldId id="273" r:id="rId6"/>
    <p:sldId id="259" r:id="rId7"/>
    <p:sldId id="261" r:id="rId8"/>
    <p:sldId id="260" r:id="rId9"/>
    <p:sldId id="262" r:id="rId10"/>
    <p:sldId id="263" r:id="rId11"/>
    <p:sldId id="268" r:id="rId12"/>
    <p:sldId id="266" r:id="rId13"/>
    <p:sldId id="269" r:id="rId14"/>
    <p:sldId id="270" r:id="rId15"/>
    <p:sldId id="272" r:id="rId16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B2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3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08" y="11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BD214-70F1-4F6D-BE02-A1DE61917A09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BE725-2696-49FF-A6D2-7AF5DC4ACA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If possible,   organise an eye-catching display of </a:t>
            </a:r>
            <a:r>
              <a:rPr lang="en-GB" dirty="0" smtClean="0"/>
              <a:t>books which will attract attention.   If this can be visible leading up to the first Big Bedtime Read session , it may encourage parents to attend.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Introduce parents to Big Bedtime Read,    emphasising the fun it will be for both parent and child!      In addition,   by spending a short time each night,  reading together,  a parent I laying the foundation for so many, many important skills.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E725-2696-49FF-A6D2-7AF5DC4ACA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53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502" y="4681637"/>
            <a:ext cx="5443537" cy="4752528"/>
          </a:xfrm>
        </p:spPr>
        <p:txBody>
          <a:bodyPr/>
          <a:lstStyle/>
          <a:p>
            <a:r>
              <a:rPr lang="en-GB" dirty="0" smtClean="0"/>
              <a:t>Talk bout the importance</a:t>
            </a:r>
            <a:r>
              <a:rPr lang="en-GB" baseline="0" dirty="0" smtClean="0"/>
              <a:t> of rhymes and songs</a:t>
            </a:r>
          </a:p>
          <a:p>
            <a:endParaRPr lang="en-GB" sz="1000" baseline="0" dirty="0" smtClean="0"/>
          </a:p>
          <a:p>
            <a:r>
              <a:rPr lang="en-GB" b="1" baseline="0" dirty="0" smtClean="0"/>
              <a:t>Participation</a:t>
            </a:r>
            <a:r>
              <a:rPr lang="en-GB" baseline="0" dirty="0" smtClean="0"/>
              <a:t> -   young children can easily join in,  or lead,   developing confidence, extending vocabulary and speech patterns</a:t>
            </a:r>
          </a:p>
          <a:p>
            <a:endParaRPr lang="en-GB" sz="1400" dirty="0" smtClean="0"/>
          </a:p>
          <a:p>
            <a:r>
              <a:rPr lang="en-GB" b="1" dirty="0" smtClean="0"/>
              <a:t>Enjoyment </a:t>
            </a:r>
            <a:r>
              <a:rPr lang="en-GB" dirty="0" smtClean="0"/>
              <a:t>– having fun and a sense of achievement,   playing with sounds and words</a:t>
            </a:r>
          </a:p>
          <a:p>
            <a:endParaRPr lang="en-GB" sz="1400" dirty="0" smtClean="0"/>
          </a:p>
          <a:p>
            <a:r>
              <a:rPr lang="en-GB" b="1" dirty="0" smtClean="0"/>
              <a:t>Repetition </a:t>
            </a:r>
            <a:r>
              <a:rPr lang="en-GB" dirty="0" smtClean="0"/>
              <a:t>-  a key learning strategy,    supporting the development of attention and listening, auditory memory and narrative (sequencing Skills)</a:t>
            </a:r>
          </a:p>
          <a:p>
            <a:endParaRPr lang="en-GB" sz="1400" dirty="0" smtClean="0"/>
          </a:p>
          <a:p>
            <a:r>
              <a:rPr lang="en-GB" b="1" dirty="0" smtClean="0"/>
              <a:t>Rhythm and beat* </a:t>
            </a:r>
            <a:r>
              <a:rPr lang="en-GB" dirty="0" smtClean="0"/>
              <a:t>-  support a range of skills including memory, sequencing,  counting,  patterning and one-one correspondence,   impacting on language and mathematical development as well as music and movement!</a:t>
            </a:r>
          </a:p>
          <a:p>
            <a:endParaRPr lang="en-GB" sz="1400" dirty="0" smtClean="0"/>
          </a:p>
          <a:p>
            <a:r>
              <a:rPr lang="en-GB" b="1" dirty="0" smtClean="0"/>
              <a:t>Rhyme</a:t>
            </a:r>
            <a:r>
              <a:rPr lang="en-GB" dirty="0" smtClean="0"/>
              <a:t> –recognising similar endings in words, developing phonological awareness </a:t>
            </a:r>
          </a:p>
          <a:p>
            <a:endParaRPr lang="en-GB" sz="1600" dirty="0"/>
          </a:p>
          <a:p>
            <a:r>
              <a:rPr lang="en-GB" b="1" dirty="0" smtClean="0"/>
              <a:t>* </a:t>
            </a:r>
            <a:r>
              <a:rPr lang="en-GB" i="1" dirty="0" smtClean="0"/>
              <a:t>Beat is the steady pulse that you feel in a rhyme or tune and may clap or tap</a:t>
            </a:r>
          </a:p>
          <a:p>
            <a:r>
              <a:rPr lang="en-GB" i="1" dirty="0" smtClean="0"/>
              <a:t>   feet along to e.g.   Clap or tap on the underlined syllables</a:t>
            </a:r>
            <a:endParaRPr lang="en-GB" b="1" i="1" dirty="0" smtClean="0"/>
          </a:p>
          <a:p>
            <a:r>
              <a:rPr lang="en-GB" sz="1000" i="1" u="sng" dirty="0" smtClean="0"/>
              <a:t>Hum </a:t>
            </a:r>
            <a:r>
              <a:rPr lang="en-GB" sz="1000" i="1" dirty="0" err="1" smtClean="0"/>
              <a:t>pty</a:t>
            </a:r>
            <a:r>
              <a:rPr lang="en-GB" sz="1000" i="1" dirty="0" smtClean="0"/>
              <a:t> </a:t>
            </a:r>
            <a:r>
              <a:rPr lang="en-GB" sz="1000" i="1" u="sng" dirty="0" smtClean="0"/>
              <a:t>Dum </a:t>
            </a:r>
            <a:r>
              <a:rPr lang="en-GB" sz="1000" i="1" dirty="0" err="1" smtClean="0"/>
              <a:t>pty</a:t>
            </a:r>
            <a:r>
              <a:rPr lang="en-GB" sz="1000" i="1" dirty="0" smtClean="0"/>
              <a:t> </a:t>
            </a:r>
            <a:r>
              <a:rPr lang="en-GB" sz="1000" i="1" u="sng" dirty="0" smtClean="0"/>
              <a:t>sat </a:t>
            </a:r>
            <a:r>
              <a:rPr lang="en-GB" sz="1000" i="1" dirty="0" smtClean="0"/>
              <a:t>on the </a:t>
            </a:r>
            <a:r>
              <a:rPr lang="en-GB" sz="1000" i="1" u="sng" dirty="0" smtClean="0"/>
              <a:t>wall</a:t>
            </a:r>
          </a:p>
          <a:p>
            <a:r>
              <a:rPr lang="en-GB" sz="1000" i="1" u="sng" dirty="0" smtClean="0"/>
              <a:t>Hum </a:t>
            </a:r>
            <a:r>
              <a:rPr lang="en-GB" sz="1000" i="1" dirty="0" err="1" smtClean="0"/>
              <a:t>pty</a:t>
            </a:r>
            <a:r>
              <a:rPr lang="en-GB" sz="1000" i="1" dirty="0" smtClean="0"/>
              <a:t> </a:t>
            </a:r>
            <a:r>
              <a:rPr lang="en-GB" sz="1000" i="1" u="sng" dirty="0" smtClean="0"/>
              <a:t>Dum </a:t>
            </a:r>
            <a:r>
              <a:rPr lang="en-GB" sz="1000" i="1" dirty="0" err="1" smtClean="0"/>
              <a:t>pty</a:t>
            </a:r>
            <a:r>
              <a:rPr lang="en-GB" sz="1000" i="1" dirty="0" smtClean="0"/>
              <a:t> </a:t>
            </a:r>
            <a:r>
              <a:rPr lang="en-GB" sz="1000" i="1" u="sng" dirty="0" smtClean="0"/>
              <a:t>had</a:t>
            </a:r>
            <a:r>
              <a:rPr lang="en-GB" sz="1000" i="1" dirty="0" smtClean="0"/>
              <a:t> a great </a:t>
            </a:r>
            <a:r>
              <a:rPr lang="en-GB" sz="1000" i="1" u="sng" dirty="0" smtClean="0"/>
              <a:t>fall</a:t>
            </a:r>
          </a:p>
          <a:p>
            <a:endParaRPr lang="en-GB" sz="1000" i="1" dirty="0" smtClean="0"/>
          </a:p>
          <a:p>
            <a:r>
              <a:rPr lang="en-GB" i="1" dirty="0" smtClean="0"/>
              <a:t>Rhythm -    is the length and accent given to notes or syllables within words</a:t>
            </a:r>
          </a:p>
          <a:p>
            <a:r>
              <a:rPr lang="en-GB" sz="1000" i="1" u="sng" dirty="0" smtClean="0"/>
              <a:t>Hum</a:t>
            </a:r>
            <a:r>
              <a:rPr lang="en-GB" sz="1000" i="1" dirty="0" smtClean="0"/>
              <a:t> </a:t>
            </a:r>
            <a:r>
              <a:rPr lang="en-GB" sz="1000" i="1" u="sng" dirty="0" err="1" smtClean="0"/>
              <a:t>pty</a:t>
            </a:r>
            <a:r>
              <a:rPr lang="en-GB" sz="1000" i="1" dirty="0" smtClean="0"/>
              <a:t> </a:t>
            </a:r>
            <a:r>
              <a:rPr lang="en-GB" sz="1000" i="1" u="sng" dirty="0" smtClean="0"/>
              <a:t>Dum</a:t>
            </a:r>
            <a:r>
              <a:rPr lang="en-GB" sz="1000" i="1" dirty="0" smtClean="0"/>
              <a:t> </a:t>
            </a:r>
            <a:r>
              <a:rPr lang="en-GB" sz="1000" i="1" u="sng" dirty="0" err="1" smtClean="0"/>
              <a:t>pty</a:t>
            </a:r>
            <a:r>
              <a:rPr lang="en-GB" sz="1000" i="1" dirty="0" smtClean="0"/>
              <a:t> </a:t>
            </a:r>
            <a:r>
              <a:rPr lang="en-GB" sz="1000" i="1" u="sng" dirty="0" smtClean="0"/>
              <a:t>sat</a:t>
            </a:r>
            <a:r>
              <a:rPr lang="en-GB" sz="1000" i="1" dirty="0" smtClean="0"/>
              <a:t>  </a:t>
            </a:r>
            <a:r>
              <a:rPr lang="en-GB" sz="1000" i="1" u="sng" dirty="0" smtClean="0"/>
              <a:t>on</a:t>
            </a:r>
            <a:r>
              <a:rPr lang="en-GB" sz="1000" i="1" dirty="0" smtClean="0"/>
              <a:t> </a:t>
            </a:r>
            <a:r>
              <a:rPr lang="en-GB" sz="1000" i="1" u="sng" dirty="0" smtClean="0"/>
              <a:t>the</a:t>
            </a:r>
            <a:r>
              <a:rPr lang="en-GB" sz="1000" i="1" dirty="0" smtClean="0"/>
              <a:t> </a:t>
            </a:r>
            <a:r>
              <a:rPr lang="en-GB" sz="1000" i="1" u="sng" dirty="0" smtClean="0"/>
              <a:t>wall</a:t>
            </a:r>
          </a:p>
          <a:p>
            <a:r>
              <a:rPr lang="en-GB" sz="1000" i="1" u="sng" dirty="0" smtClean="0"/>
              <a:t>Hum</a:t>
            </a:r>
            <a:r>
              <a:rPr lang="en-GB" sz="1000" i="1" dirty="0" smtClean="0"/>
              <a:t> </a:t>
            </a:r>
            <a:r>
              <a:rPr lang="en-GB" sz="1000" i="1" u="sng" dirty="0" err="1" smtClean="0"/>
              <a:t>pty</a:t>
            </a:r>
            <a:r>
              <a:rPr lang="en-GB" sz="1000" i="1" dirty="0" smtClean="0"/>
              <a:t> </a:t>
            </a:r>
            <a:r>
              <a:rPr lang="en-GB" sz="1000" i="1" u="sng" dirty="0" smtClean="0"/>
              <a:t>Dum</a:t>
            </a:r>
            <a:r>
              <a:rPr lang="en-GB" sz="1000" i="1" dirty="0" smtClean="0"/>
              <a:t> </a:t>
            </a:r>
            <a:r>
              <a:rPr lang="en-GB" sz="1000" i="1" u="sng" dirty="0" err="1" smtClean="0"/>
              <a:t>pty</a:t>
            </a:r>
            <a:r>
              <a:rPr lang="en-GB" sz="1000" i="1" dirty="0" smtClean="0"/>
              <a:t> </a:t>
            </a:r>
            <a:r>
              <a:rPr lang="en-GB" sz="1000" i="1" u="sng" dirty="0" smtClean="0"/>
              <a:t>had</a:t>
            </a:r>
            <a:r>
              <a:rPr lang="en-GB" sz="1000" i="1" dirty="0" smtClean="0"/>
              <a:t> </a:t>
            </a:r>
            <a:r>
              <a:rPr lang="en-GB" sz="1000" i="1" u="sng" dirty="0" smtClean="0"/>
              <a:t>a</a:t>
            </a:r>
            <a:r>
              <a:rPr lang="en-GB" sz="1000" i="1" dirty="0" smtClean="0"/>
              <a:t> </a:t>
            </a:r>
            <a:r>
              <a:rPr lang="en-GB" sz="1000" i="1" u="sng" dirty="0" smtClean="0"/>
              <a:t>great</a:t>
            </a:r>
            <a:r>
              <a:rPr lang="en-GB" sz="1000" i="1" dirty="0" smtClean="0"/>
              <a:t> </a:t>
            </a:r>
            <a:r>
              <a:rPr lang="en-GB" sz="1000" i="1" u="sng" dirty="0" smtClean="0"/>
              <a:t>fall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E725-2696-49FF-A6D2-7AF5DC4ACAB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7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Social Interaction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E725-2696-49FF-A6D2-7AF5DC4ACAB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640932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Big Bedtime Read focuses on reading for pleasure.    However,   reading is an important skill that we need to use in our everyday lives.</a:t>
            </a:r>
          </a:p>
          <a:p>
            <a:endParaRPr lang="en-GB" dirty="0"/>
          </a:p>
          <a:p>
            <a:r>
              <a:rPr lang="en-GB" dirty="0" smtClean="0"/>
              <a:t>Explore the wide range of opportunities available to engage children in </a:t>
            </a:r>
            <a:r>
              <a:rPr lang="en-GB" dirty="0"/>
              <a:t>reading throughout the </a:t>
            </a:r>
            <a:r>
              <a:rPr lang="en-GB" dirty="0" smtClean="0"/>
              <a:t>day,   showing them how important it is and encouraging them to use their emerging knowledge of how print works.</a:t>
            </a:r>
          </a:p>
          <a:p>
            <a:endParaRPr lang="en-GB" dirty="0"/>
          </a:p>
          <a:p>
            <a:r>
              <a:rPr lang="en-GB" dirty="0" smtClean="0"/>
              <a:t>Examples might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Reading labels and instructions,   e.g. cereal packets,  cooking instructions,  warning signs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Looking up times for T.V. programmes,  buses,  flights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Identifying places or items  e.g.  Street names,  sign posts,    supermarket notices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Cards, flyers and letters </a:t>
            </a:r>
          </a:p>
          <a:p>
            <a:endParaRPr lang="en-GB" dirty="0" smtClean="0"/>
          </a:p>
          <a:p>
            <a:r>
              <a:rPr lang="en-GB" dirty="0" smtClean="0"/>
              <a:t>As adults we mostly read silently,  in our heads.   </a:t>
            </a:r>
          </a:p>
          <a:p>
            <a:r>
              <a:rPr lang="en-GB" dirty="0" smtClean="0"/>
              <a:t>Encourage parents to verbalise,  pointing to words and reading a loud so that children can begin to make connections and understand more a bout the reading process.  </a:t>
            </a:r>
          </a:p>
          <a:p>
            <a:endParaRPr lang="en-GB" dirty="0"/>
          </a:p>
          <a:p>
            <a:r>
              <a:rPr lang="en-GB" dirty="0" smtClean="0"/>
              <a:t>Demonstrate the relationship between </a:t>
            </a:r>
            <a:r>
              <a:rPr lang="en-GB" b="1" dirty="0" smtClean="0"/>
              <a:t>reading</a:t>
            </a:r>
            <a:r>
              <a:rPr lang="en-GB" dirty="0" smtClean="0"/>
              <a:t> and </a:t>
            </a:r>
            <a:r>
              <a:rPr lang="en-GB" b="1" dirty="0" smtClean="0"/>
              <a:t>writing</a:t>
            </a:r>
            <a:r>
              <a:rPr lang="en-GB" dirty="0" smtClean="0"/>
              <a:t>,   so that children begin to understand that print is recorded speech.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E725-2696-49FF-A6D2-7AF5DC4ACAB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7207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Explain routines for accessing books for Big Bedtime Read.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Emphasis that this is not the only source of books!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Remind parents of library facilities with up to five books available at a time for children to borrow.   Also,  make sure that they are aware of the online services including Rub a Dub Hub for 0-4 years.  If you have online access during your session you may wish to view this together.     Here parents will find advice from specialists on a range of issues,   suggested activities and access to a wide range of books.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Encourage parents to help their child build up a personal library of favourite books,  including a book as birthday and Christmas gifts and sourcing from the wide range of suppliers in town,  some at very low cost. 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solidFill>
                  <a:srgbClr val="002060"/>
                </a:solidFill>
              </a:rPr>
              <a:t>   </a:t>
            </a:r>
            <a:endParaRPr lang="en-GB" sz="1200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E725-2696-49FF-A6D2-7AF5DC4ACAB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Outline briefly what you will be focussing on throughout the session /session.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A32B-20DD-49B9-9DC1-EA5CD01E8F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75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Briefly</a:t>
            </a:r>
            <a:r>
              <a:rPr lang="en-GB" baseline="0" dirty="0" smtClean="0"/>
              <a:t> d</a:t>
            </a:r>
            <a:r>
              <a:rPr lang="en-GB" dirty="0" smtClean="0"/>
              <a:t>emonstrate each point by using examples from a range of different books.</a:t>
            </a:r>
          </a:p>
          <a:p>
            <a:endParaRPr lang="en-GB" dirty="0"/>
          </a:p>
          <a:p>
            <a:r>
              <a:rPr lang="en-GB" dirty="0" smtClean="0"/>
              <a:t>Give parents time to browse and talk about the books they think their child would choose and why the book would appeal , e.g. 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     stimulating illustrations that prompt discussion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     highly patterned or rhyming texts tat encourage children to join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    familiar events or characters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     humour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     adventure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    coping with emotions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E725-2696-49FF-A6D2-7AF5DC4ACAB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6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the pleasure experienced by both parent and child as they snuggle up to enjoy some quality time together. </a:t>
            </a:r>
          </a:p>
          <a:p>
            <a:endParaRPr lang="en-GB" dirty="0"/>
          </a:p>
          <a:p>
            <a:r>
              <a:rPr lang="en-GB" dirty="0" smtClean="0"/>
              <a:t>Often books stimulate conversations and encourage children to share their thoughts and feelings.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Remind Parents about the wealth of information that is available in Birth to Five,  which they received when their child was born.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E725-2696-49FF-A6D2-7AF5DC4ACAB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4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Setting routines that ensure children get sufficient sleep is essential. 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Sometimes we will be aware that children need to go to bed earlier because they are particularly tired  but most nights they should have a clear bed time and know what this means sleep!   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E725-2696-49FF-A6D2-7AF5DC4ACA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29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</a:t>
            </a:r>
            <a:r>
              <a:rPr lang="en-GB" baseline="0" dirty="0" smtClean="0"/>
              <a:t> about other things that might settle a child   e.g.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if he of she has a favourite cuddly toy or comfort blanket,  make sure it is nearby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GB" baseline="0" dirty="0" smtClean="0"/>
              <a:t>eaving a dim light on or the door slightly ajar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baseline="0" dirty="0" smtClean="0"/>
          </a:p>
          <a:p>
            <a:r>
              <a:rPr lang="en-GB" baseline="0" dirty="0" smtClean="0"/>
              <a:t>Consider</a:t>
            </a:r>
            <a:r>
              <a:rPr lang="en-GB" dirty="0" smtClean="0"/>
              <a:t> controllable background noise levels such a TV volume in other rooms</a:t>
            </a:r>
            <a:endParaRPr lang="en-GB" baseline="0" dirty="0" smtClean="0"/>
          </a:p>
          <a:p>
            <a:r>
              <a:rPr lang="en-GB" baseline="0" dirty="0" smtClean="0"/>
              <a:t>Discuss the impact of over-stimulating/</a:t>
            </a:r>
            <a:r>
              <a:rPr lang="en-GB" dirty="0" smtClean="0"/>
              <a:t> distracting</a:t>
            </a:r>
            <a:r>
              <a:rPr lang="en-GB" baseline="0" dirty="0" smtClean="0"/>
              <a:t> environments e.g. etc.  </a:t>
            </a:r>
            <a:r>
              <a:rPr lang="en-GB" dirty="0" smtClean="0"/>
              <a:t>TVs/ computers/ tablets in rooms,  access to noisy toys </a:t>
            </a:r>
          </a:p>
          <a:p>
            <a:endParaRPr lang="en-GB" baseline="0" dirty="0"/>
          </a:p>
          <a:p>
            <a:r>
              <a:rPr lang="en-GB" dirty="0" smtClean="0"/>
              <a:t>Some parents may have specific concerns about their children’s sleeping patterns.</a:t>
            </a:r>
          </a:p>
          <a:p>
            <a:r>
              <a:rPr lang="en-GB" dirty="0" smtClean="0"/>
              <a:t>Reassure  parents that it can take patience,  consistency and commitment,  but most sleep problems can be solved.    </a:t>
            </a:r>
            <a:endParaRPr lang="en-GB" baseline="0" dirty="0" smtClean="0"/>
          </a:p>
          <a:p>
            <a:r>
              <a:rPr lang="en-GB" baseline="0" dirty="0" smtClean="0"/>
              <a:t>There is furthe</a:t>
            </a:r>
            <a:r>
              <a:rPr lang="en-GB" dirty="0" smtClean="0"/>
              <a:t>r information available in the Birth to Five Book  (HSC), *page 89-91,  providing advice on specific issues, e.g.  </a:t>
            </a:r>
            <a:r>
              <a:rPr lang="en-GB" dirty="0"/>
              <a:t>c</a:t>
            </a:r>
            <a:r>
              <a:rPr lang="en-GB" dirty="0" smtClean="0"/>
              <a:t>hildren who:</a:t>
            </a:r>
          </a:p>
          <a:p>
            <a:r>
              <a:rPr lang="en-GB" dirty="0" smtClean="0"/>
              <a:t> will not go to bed</a:t>
            </a:r>
          </a:p>
          <a:p>
            <a:r>
              <a:rPr lang="en-GB" dirty="0"/>
              <a:t>w</a:t>
            </a:r>
            <a:r>
              <a:rPr lang="en-GB" dirty="0" smtClean="0"/>
              <a:t>ake during the night</a:t>
            </a:r>
          </a:p>
          <a:p>
            <a:r>
              <a:rPr lang="en-GB" dirty="0" smtClean="0"/>
              <a:t>Have nightmares or night terrors</a:t>
            </a:r>
          </a:p>
          <a:p>
            <a:endParaRPr lang="en-GB" dirty="0"/>
          </a:p>
          <a:p>
            <a:r>
              <a:rPr lang="en-GB" u="sng" dirty="0" smtClean="0"/>
              <a:t>A summary flier is provided on the Getting to Learn website which can be given to those with concerns</a:t>
            </a:r>
            <a:r>
              <a:rPr lang="en-GB" dirty="0" smtClean="0"/>
              <a:t>.    If a child’s sleeping continues to be a problem,  parents should talk to their </a:t>
            </a:r>
            <a:r>
              <a:rPr lang="en-GB" b="1" dirty="0" smtClean="0"/>
              <a:t>health visitor </a:t>
            </a:r>
            <a:r>
              <a:rPr lang="en-GB" dirty="0" smtClean="0"/>
              <a:t>or GP.</a:t>
            </a:r>
            <a:endParaRPr lang="en-GB" dirty="0"/>
          </a:p>
          <a:p>
            <a:endParaRPr lang="en-GB" dirty="0"/>
          </a:p>
          <a:p>
            <a:r>
              <a:rPr lang="en-GB" dirty="0"/>
              <a:t>*</a:t>
            </a:r>
            <a:r>
              <a:rPr lang="en-GB" dirty="0" smtClean="0"/>
              <a:t>Every parent receives a copy of Birth to Five when their child is born.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E725-2696-49FF-A6D2-7AF5DC4ACA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6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the</a:t>
            </a:r>
            <a:r>
              <a:rPr lang="en-GB" baseline="0" dirty="0" smtClean="0"/>
              <a:t> impact on children who have insufficient sleep, e.g.</a:t>
            </a:r>
          </a:p>
          <a:p>
            <a:endParaRPr lang="en-GB" baseline="0" dirty="0" smtClean="0"/>
          </a:p>
          <a:p>
            <a:r>
              <a:rPr lang="en-GB" dirty="0"/>
              <a:t>l</a:t>
            </a:r>
            <a:r>
              <a:rPr lang="en-GB" baseline="0" dirty="0" smtClean="0"/>
              <a:t>ack of energy to engage in physical activity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lack of concentration affecting </a:t>
            </a:r>
            <a:r>
              <a:rPr lang="en-GB" dirty="0" smtClean="0"/>
              <a:t>communication and </a:t>
            </a:r>
            <a:r>
              <a:rPr lang="en-GB" baseline="0" dirty="0" smtClean="0"/>
              <a:t>learning</a:t>
            </a:r>
          </a:p>
          <a:p>
            <a:endParaRPr lang="en-GB" baseline="0" dirty="0" smtClean="0"/>
          </a:p>
          <a:p>
            <a:r>
              <a:rPr lang="en-GB" dirty="0" smtClean="0"/>
              <a:t>i</a:t>
            </a:r>
            <a:r>
              <a:rPr lang="en-GB" baseline="0" dirty="0" smtClean="0"/>
              <a:t>rritability –affecting interaction and behaviour</a:t>
            </a:r>
          </a:p>
          <a:p>
            <a:endParaRPr lang="en-GB" dirty="0"/>
          </a:p>
          <a:p>
            <a:endParaRPr lang="en-GB" baseline="0" dirty="0" smtClean="0"/>
          </a:p>
          <a:p>
            <a:r>
              <a:rPr lang="en-GB" i="1" dirty="0" smtClean="0"/>
              <a:t>Like charging a battery -  the body needs sufficient rest and nourishment,   a little charge of the phone may keep it going for a while but it runs out quickly!    </a:t>
            </a:r>
            <a:r>
              <a:rPr lang="en-GB" dirty="0" smtClean="0"/>
              <a:t>A child with too little sleep may be up and moving but will not be ‘running at full power!’</a:t>
            </a:r>
          </a:p>
          <a:p>
            <a:endParaRPr lang="en-GB" i="1" dirty="0"/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E725-2696-49FF-A6D2-7AF5DC4ACA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90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Show</a:t>
            </a:r>
            <a:r>
              <a:rPr lang="en-GB" baseline="0" dirty="0" smtClean="0"/>
              <a:t> parents/carers the kinds of books that are available and emphasis importance of children making choices.</a:t>
            </a:r>
          </a:p>
          <a:p>
            <a:endParaRPr lang="en-GB" dirty="0"/>
          </a:p>
          <a:p>
            <a:r>
              <a:rPr lang="en-GB" baseline="0" dirty="0" smtClean="0"/>
              <a:t>Talk about</a:t>
            </a:r>
            <a:r>
              <a:rPr lang="en-GB" dirty="0" smtClean="0"/>
              <a:t> how to choose books that will stimulate and  encourage participation,  perhaps looking at level of difficulty    e.g.   Level of detail in  illustrations and impact on quality of discussion;   shorter or longer text  depending on listening skills,     familiarity of language,   experiences and concepts.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E725-2696-49FF-A6D2-7AF5DC4ACAB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75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Information or non-fiction books provide children with a completely different reading experience.</a:t>
            </a:r>
          </a:p>
          <a:p>
            <a:r>
              <a:rPr lang="en-GB" dirty="0" smtClean="0"/>
              <a:t>They can share what they already know about a topic and learn new information  as they listen to an adult read and study illustrations and photographs.</a:t>
            </a:r>
          </a:p>
          <a:p>
            <a:endParaRPr lang="en-GB" dirty="0"/>
          </a:p>
          <a:p>
            <a:r>
              <a:rPr lang="en-GB" dirty="0" smtClean="0"/>
              <a:t>Demonstrate how information books are laid out differently than fiction books.</a:t>
            </a:r>
          </a:p>
          <a:p>
            <a:r>
              <a:rPr lang="en-GB" dirty="0" smtClean="0"/>
              <a:t>The reader can choose to read different sections rather than working from the start to the end of the book!</a:t>
            </a:r>
          </a:p>
          <a:p>
            <a:endParaRPr lang="en-GB" dirty="0"/>
          </a:p>
          <a:p>
            <a:r>
              <a:rPr lang="en-GB" dirty="0" smtClean="0"/>
              <a:t>Children can be encouraged to look for books on topics: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 they are already interested in, e.g.  animals or vehicles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that link with themes being explored in pre-school e.g. seasons or shapes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that may prepare them for new experiences  e.g.  </a:t>
            </a:r>
            <a:r>
              <a:rPr lang="en-GB" dirty="0"/>
              <a:t>t</a:t>
            </a:r>
            <a:r>
              <a:rPr lang="en-GB" dirty="0" smtClean="0"/>
              <a:t>rips to the dentist, or  a new baby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imply appeal!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E725-2696-49FF-A6D2-7AF5DC4ACAB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3C61-F3A0-40F4-B943-ABEC466479EA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2358-A209-495F-99DB-1564307A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7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3C61-F3A0-40F4-B943-ABEC466479EA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2358-A209-495F-99DB-1564307A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46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3C61-F3A0-40F4-B943-ABEC466479EA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2358-A209-495F-99DB-1564307A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8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3C61-F3A0-40F4-B943-ABEC466479EA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2358-A209-495F-99DB-1564307A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0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3C61-F3A0-40F4-B943-ABEC466479EA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2358-A209-495F-99DB-1564307A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3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3C61-F3A0-40F4-B943-ABEC466479EA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2358-A209-495F-99DB-1564307A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7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3C61-F3A0-40F4-B943-ABEC466479EA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2358-A209-495F-99DB-1564307A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3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3C61-F3A0-40F4-B943-ABEC466479EA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2358-A209-495F-99DB-1564307A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7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3C61-F3A0-40F4-B943-ABEC466479EA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2358-A209-495F-99DB-1564307A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5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3C61-F3A0-40F4-B943-ABEC466479EA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2358-A209-495F-99DB-1564307A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2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3C61-F3A0-40F4-B943-ABEC466479EA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2358-A209-495F-99DB-1564307A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6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3C61-F3A0-40F4-B943-ABEC466479EA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2358-A209-495F-99DB-1564307A9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08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cid:image001.png@01D0C544.BC947BC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ariesni.org.uk/sites/radh/Pages/default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1784" y="1534344"/>
            <a:ext cx="8570788" cy="864096"/>
          </a:xfrm>
          <a:prstGeom prst="rect">
            <a:avLst/>
          </a:prstGeom>
          <a:solidFill>
            <a:srgbClr val="E329A5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Getting Ready to Learn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67544" y="5445224"/>
            <a:ext cx="712088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rgbClr val="7030A0"/>
                </a:solidFill>
              </a:rPr>
              <a:t>Big Bedtime Read</a:t>
            </a:r>
            <a:endParaRPr lang="en-GB" sz="4000" b="1" dirty="0">
              <a:solidFill>
                <a:srgbClr val="7030A0"/>
              </a:solidFill>
            </a:endParaRPr>
          </a:p>
        </p:txBody>
      </p:sp>
      <p:pic>
        <p:nvPicPr>
          <p:cNvPr id="6" name="Picture 5" descr="cid:image001.png@01D06C6C.06B4BBC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92300" cy="7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10" y="2420888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724" y="847875"/>
            <a:ext cx="588973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Big Bed Time Read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6150217"/>
            <a:ext cx="8196278" cy="519143"/>
          </a:xfrm>
          <a:prstGeom prst="rect">
            <a:avLst/>
          </a:prstGeom>
          <a:solidFill>
            <a:srgbClr val="E329A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smtClean="0"/>
              <a:t>Getting Ready to Learn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0537"/>
            <a:ext cx="1469714" cy="1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178454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Information Books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178" y="2775496"/>
            <a:ext cx="2654824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Own life experiences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3908" y="5365406"/>
            <a:ext cx="2340260" cy="40011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Personal interests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2961389"/>
            <a:ext cx="2291622" cy="400110"/>
          </a:xfrm>
          <a:prstGeom prst="rect">
            <a:avLst/>
          </a:prstGeom>
          <a:solidFill>
            <a:srgbClr val="3B22A4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New worlds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18" y="3429000"/>
            <a:ext cx="1569143" cy="156914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22" y="3761442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3383279"/>
            <a:ext cx="15906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4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724" y="847875"/>
            <a:ext cx="588973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Big Bed Time Read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6150217"/>
            <a:ext cx="8196278" cy="519143"/>
          </a:xfrm>
          <a:prstGeom prst="rect">
            <a:avLst/>
          </a:prstGeom>
          <a:solidFill>
            <a:srgbClr val="E329A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smtClean="0"/>
              <a:t>Getting Ready to Learn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0537"/>
            <a:ext cx="1469714" cy="1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3157" y="1823415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Rhymes and songs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3660" y="4149079"/>
            <a:ext cx="246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CC00"/>
                </a:solidFill>
              </a:rPr>
              <a:t>Rhythm and beat</a:t>
            </a:r>
            <a:endParaRPr lang="en-GB" sz="2400" b="1" dirty="0">
              <a:solidFill>
                <a:srgbClr val="00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1539" y="3557509"/>
            <a:ext cx="246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CC00"/>
                </a:solidFill>
              </a:rPr>
              <a:t>Repetition</a:t>
            </a:r>
            <a:endParaRPr lang="en-GB" sz="2400" b="1" dirty="0">
              <a:solidFill>
                <a:srgbClr val="00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0547" y="2564115"/>
            <a:ext cx="246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CC00"/>
                </a:solidFill>
              </a:rPr>
              <a:t>participation</a:t>
            </a:r>
            <a:endParaRPr lang="en-GB" sz="2400" b="1" dirty="0">
              <a:solidFill>
                <a:srgbClr val="00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2748" y="3058540"/>
            <a:ext cx="246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CC00"/>
                </a:solidFill>
              </a:rPr>
              <a:t>Enjoyment</a:t>
            </a:r>
            <a:endParaRPr lang="en-GB" sz="2400" b="1" dirty="0">
              <a:solidFill>
                <a:srgbClr val="00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4184" y="4797423"/>
            <a:ext cx="246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CC00"/>
                </a:solidFill>
              </a:rPr>
              <a:t>rhyme</a:t>
            </a:r>
            <a:endParaRPr lang="en-GB" sz="2400" b="1" dirty="0">
              <a:solidFill>
                <a:srgbClr val="00CC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06" y="2629092"/>
            <a:ext cx="1363337" cy="135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73" y="2980504"/>
            <a:ext cx="1402755" cy="139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13" y="4553885"/>
            <a:ext cx="1251487" cy="14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724" y="847875"/>
            <a:ext cx="588973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Big Bed Time Read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6150217"/>
            <a:ext cx="8196278" cy="519143"/>
          </a:xfrm>
          <a:prstGeom prst="rect">
            <a:avLst/>
          </a:prstGeom>
          <a:solidFill>
            <a:srgbClr val="E329A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smtClean="0"/>
              <a:t>Getting Ready to Learn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8209" y="2301992"/>
            <a:ext cx="7374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As you share books with your child you are modelling:</a:t>
            </a:r>
          </a:p>
          <a:p>
            <a:endParaRPr lang="en-GB" sz="1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that reading is  enjoyable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how the squiggles on the page represent words and how they are organised to help the reader.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how to respond to ideas and share your thinking </a:t>
            </a:r>
            <a:endParaRPr lang="en-GB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e</a:t>
            </a:r>
            <a:r>
              <a:rPr lang="en-GB" sz="2400" dirty="0" smtClean="0">
                <a:solidFill>
                  <a:srgbClr val="002060"/>
                </a:solidFill>
              </a:rPr>
              <a:t>xpression and fluency</a:t>
            </a:r>
          </a:p>
          <a:p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9417"/>
            <a:ext cx="1270877" cy="15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1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724" y="847875"/>
            <a:ext cx="588973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Big Bed Time Read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6150217"/>
            <a:ext cx="8196278" cy="519143"/>
          </a:xfrm>
          <a:prstGeom prst="rect">
            <a:avLst/>
          </a:prstGeom>
          <a:solidFill>
            <a:srgbClr val="E329A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smtClean="0"/>
              <a:t>Getting Ready to Learn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0537"/>
            <a:ext cx="1469714" cy="1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802" y="2060848"/>
            <a:ext cx="8094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Opportunities for reading through out the day</a:t>
            </a:r>
          </a:p>
          <a:p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32221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Labels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32713" y="2960546"/>
            <a:ext cx="233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Instructions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5011078"/>
            <a:ext cx="233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Websites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32713" y="4216732"/>
            <a:ext cx="306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Cards and Letters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5802" y="4478342"/>
            <a:ext cx="233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Posters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55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724" y="847875"/>
            <a:ext cx="588973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Big Bed Time Read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5691816"/>
            <a:ext cx="8196278" cy="519143"/>
          </a:xfrm>
          <a:prstGeom prst="rect">
            <a:avLst/>
          </a:prstGeom>
          <a:solidFill>
            <a:srgbClr val="E329A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smtClean="0"/>
              <a:t>Getting Ready to Learn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1628800"/>
            <a:ext cx="28293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CC00"/>
                </a:solidFill>
              </a:rPr>
              <a:t>Borrowing Books</a:t>
            </a:r>
          </a:p>
          <a:p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24359" y="2204864"/>
            <a:ext cx="6696744" cy="646331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dirty="0"/>
              <a:t>B</a:t>
            </a:r>
            <a:r>
              <a:rPr lang="en-GB" dirty="0" smtClean="0"/>
              <a:t>ooks will go home on a Friday and are to be  returned on a Wednesday</a:t>
            </a:r>
            <a:r>
              <a:rPr lang="en-GB" dirty="0" smtClean="0"/>
              <a:t>.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5576" y="4271029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Also children can borrow up to five books at a time from their local library!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NI Libraries as an online programme , Rub a Dub Hub,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specifically for children aged 0-4 and their parents.</a:t>
            </a:r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13042"/>
            <a:ext cx="1300313" cy="83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9417"/>
            <a:ext cx="1270877" cy="15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724" y="847875"/>
            <a:ext cx="588973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Big Bed Time Read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9417"/>
            <a:ext cx="1270877" cy="15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5691816"/>
            <a:ext cx="8196278" cy="519143"/>
          </a:xfrm>
          <a:prstGeom prst="rect">
            <a:avLst/>
          </a:prstGeom>
          <a:solidFill>
            <a:srgbClr val="E329A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smtClean="0"/>
              <a:t>Getting Ready to Learn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3105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dirty="0">
                <a:hlinkClick r:id="rId3"/>
              </a:rPr>
              <a:t>https://</a:t>
            </a:r>
            <a:r>
              <a:rPr lang="en-IE" dirty="0" smtClean="0">
                <a:hlinkClick r:id="rId3"/>
              </a:rPr>
              <a:t>www.librariesni.org.uk/sites/radh/Pages/default.aspx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1484784"/>
            <a:ext cx="529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Rub a dub hub    Library service NI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25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428249"/>
            <a:ext cx="7992888" cy="3721968"/>
          </a:xfrm>
        </p:spPr>
        <p:txBody>
          <a:bodyPr>
            <a:normAutofit lnSpcReduction="10000"/>
          </a:bodyPr>
          <a:lstStyle/>
          <a:p>
            <a:pPr algn="l"/>
            <a:endParaRPr lang="en-GB" altLang="en-US" sz="14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600" dirty="0" smtClean="0">
                <a:solidFill>
                  <a:srgbClr val="002060"/>
                </a:solidFill>
              </a:rPr>
              <a:t>To explore the importance of reading to young children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altLang="en-US" sz="2600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altLang="en-US" sz="14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600" dirty="0" smtClean="0">
                <a:solidFill>
                  <a:srgbClr val="002060"/>
                </a:solidFill>
              </a:rPr>
              <a:t>To share ideas about how to enjoy a book with your child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altLang="en-US" sz="1400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altLang="en-US" sz="14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600" dirty="0" smtClean="0">
                <a:solidFill>
                  <a:srgbClr val="002060"/>
                </a:solidFill>
              </a:rPr>
              <a:t>To provide resources to support Bedtime Reading!</a:t>
            </a:r>
          </a:p>
          <a:p>
            <a:endParaRPr lang="en-GB" sz="2600" dirty="0"/>
          </a:p>
          <a:p>
            <a:pPr algn="l"/>
            <a:endParaRPr lang="en-GB" altLang="en-US" sz="2600" dirty="0">
              <a:solidFill>
                <a:srgbClr val="002060"/>
              </a:solidFill>
            </a:endParaRPr>
          </a:p>
          <a:p>
            <a:endParaRPr lang="en-GB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729793"/>
            <a:ext cx="578836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Big Bedtime Read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6150217"/>
            <a:ext cx="8196278" cy="519143"/>
          </a:xfrm>
          <a:prstGeom prst="rect">
            <a:avLst/>
          </a:prstGeom>
          <a:solidFill>
            <a:srgbClr val="E329A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smtClean="0"/>
              <a:t>Getting Ready to Learn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71785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Aims:</a:t>
            </a:r>
            <a:endParaRPr lang="en-GB" sz="3200" b="1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21030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724" y="847875"/>
            <a:ext cx="588973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Big Bed Time Read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6150217"/>
            <a:ext cx="8196278" cy="519143"/>
          </a:xfrm>
          <a:prstGeom prst="rect">
            <a:avLst/>
          </a:prstGeom>
          <a:solidFill>
            <a:srgbClr val="E329A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smtClean="0"/>
              <a:t>Getting Ready to Learn</a:t>
            </a:r>
            <a:endParaRPr lang="en-GB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0537"/>
            <a:ext cx="1469714" cy="1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0183" y="1628800"/>
            <a:ext cx="747619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Sharing a book together:</a:t>
            </a:r>
          </a:p>
          <a:p>
            <a:endParaRPr lang="en-GB" sz="105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700" dirty="0" smtClean="0">
                <a:solidFill>
                  <a:srgbClr val="002060"/>
                </a:solidFill>
              </a:rPr>
              <a:t>helps create a love of reading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002060"/>
                </a:solidFill>
              </a:rPr>
              <a:t>d</a:t>
            </a:r>
            <a:r>
              <a:rPr lang="en-GB" sz="2700" dirty="0" smtClean="0">
                <a:solidFill>
                  <a:srgbClr val="002060"/>
                </a:solidFill>
              </a:rPr>
              <a:t>evelops language skills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700" dirty="0" smtClean="0">
                <a:solidFill>
                  <a:srgbClr val="002060"/>
                </a:solidFill>
              </a:rPr>
              <a:t>encourages exploration of life experiences,  feelings and ideas 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700" dirty="0" smtClean="0">
                <a:solidFill>
                  <a:srgbClr val="002060"/>
                </a:solidFill>
              </a:rPr>
              <a:t>stimulates imagination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700" dirty="0" smtClean="0">
                <a:solidFill>
                  <a:srgbClr val="002060"/>
                </a:solidFill>
              </a:rPr>
              <a:t>builds knowledge and skills </a:t>
            </a:r>
            <a:endParaRPr lang="en-GB" sz="2700" dirty="0">
              <a:solidFill>
                <a:srgbClr val="002060"/>
              </a:solidFill>
            </a:endParaRP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2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724" y="847875"/>
            <a:ext cx="588973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Big Bed Time Read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6150217"/>
            <a:ext cx="8196278" cy="519143"/>
          </a:xfrm>
          <a:prstGeom prst="rect">
            <a:avLst/>
          </a:prstGeom>
          <a:solidFill>
            <a:srgbClr val="E329A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smtClean="0"/>
              <a:t>Getting Ready to Learn</a:t>
            </a:r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11" y="221971"/>
            <a:ext cx="1584176" cy="162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279" y="2564904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Spending time reading to or with your child helps support emotional well-being and strengthens bonds. 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1822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/>
              <a:t>Adapted from </a:t>
            </a:r>
            <a:r>
              <a:rPr lang="en-GB" b="1" i="1" dirty="0">
                <a:solidFill>
                  <a:srgbClr val="00CC00"/>
                </a:solidFill>
              </a:rPr>
              <a:t>Birth</a:t>
            </a:r>
            <a:r>
              <a:rPr lang="en-GB" b="1" i="1" dirty="0"/>
              <a:t> </a:t>
            </a:r>
            <a:r>
              <a:rPr lang="en-GB" b="1" i="1" dirty="0">
                <a:solidFill>
                  <a:srgbClr val="00CC00"/>
                </a:solidFill>
              </a:rPr>
              <a:t>to Five    </a:t>
            </a:r>
            <a:r>
              <a:rPr lang="en-GB" i="1" dirty="0"/>
              <a:t>Health and Social Care   page 89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1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724" y="847875"/>
            <a:ext cx="588973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Big Bed Time Read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11" y="221971"/>
            <a:ext cx="1584176" cy="162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6150217"/>
            <a:ext cx="8196278" cy="519143"/>
          </a:xfrm>
          <a:prstGeom prst="rect">
            <a:avLst/>
          </a:prstGeom>
          <a:solidFill>
            <a:srgbClr val="E329A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smtClean="0"/>
              <a:t>Getting Ready to Learn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7724" y="1916832"/>
            <a:ext cx="65824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Right from the start…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The quality  and quantity of language that children hear in their first 3 years contributes to their long term cognitive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Access to books is essential in  developing basic  vocabulary and reading skills and produces  an increased enjoyment of books and improved attitude towards  reading and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Research shows that early experiences, opportunities to build vocabularies and  a literature rich environment are the most effective ways to support the development of pre reading and cognitive skills that ensure children are prepared for success in school and through life.</a:t>
            </a:r>
          </a:p>
        </p:txBody>
      </p:sp>
    </p:spTree>
    <p:extLst>
      <p:ext uri="{BB962C8B-B14F-4D97-AF65-F5344CB8AC3E}">
        <p14:creationId xmlns:p14="http://schemas.microsoft.com/office/powerpoint/2010/main" val="32887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724" y="847875"/>
            <a:ext cx="588973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Big Bed Time Read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6150217"/>
            <a:ext cx="8196278" cy="519143"/>
          </a:xfrm>
          <a:prstGeom prst="rect">
            <a:avLst/>
          </a:prstGeom>
          <a:solidFill>
            <a:srgbClr val="E329A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smtClean="0"/>
              <a:t>Getting Ready to Learn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734415" y="2708920"/>
            <a:ext cx="808605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Make </a:t>
            </a:r>
            <a:r>
              <a:rPr lang="en-GB" sz="2800" dirty="0">
                <a:solidFill>
                  <a:srgbClr val="002060"/>
                </a:solidFill>
              </a:rPr>
              <a:t>sure your child is calm and ready for bed by </a:t>
            </a:r>
            <a:r>
              <a:rPr lang="en-GB" sz="2800" dirty="0" smtClean="0">
                <a:solidFill>
                  <a:srgbClr val="002060"/>
                </a:solidFill>
              </a:rPr>
              <a:t>having </a:t>
            </a:r>
            <a:r>
              <a:rPr lang="en-GB" sz="2800" dirty="0">
                <a:solidFill>
                  <a:srgbClr val="002060"/>
                </a:solidFill>
              </a:rPr>
              <a:t>regular routines.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Too much stimulation just before bed can wake your child up again.  It can help to spend some time ‘winding down’ and doing some calmer activities, like reading.</a:t>
            </a:r>
            <a:endParaRPr lang="en-GB" sz="2800" dirty="0">
              <a:solidFill>
                <a:srgbClr val="002060"/>
              </a:solidFill>
            </a:endParaRPr>
          </a:p>
          <a:p>
            <a:endParaRPr lang="en-GB" dirty="0"/>
          </a:p>
          <a:p>
            <a:r>
              <a:rPr lang="en-GB" i="1" dirty="0" smtClean="0"/>
              <a:t>                                  Adapted </a:t>
            </a:r>
            <a:r>
              <a:rPr lang="en-GB" i="1" dirty="0"/>
              <a:t>from </a:t>
            </a:r>
            <a:r>
              <a:rPr lang="en-GB" b="1" i="1" dirty="0">
                <a:solidFill>
                  <a:srgbClr val="00CC00"/>
                </a:solidFill>
              </a:rPr>
              <a:t>Birth</a:t>
            </a:r>
            <a:r>
              <a:rPr lang="en-GB" b="1" i="1" dirty="0"/>
              <a:t> </a:t>
            </a:r>
            <a:r>
              <a:rPr lang="en-GB" b="1" i="1" dirty="0">
                <a:solidFill>
                  <a:srgbClr val="00CC00"/>
                </a:solidFill>
              </a:rPr>
              <a:t>to Five    </a:t>
            </a:r>
            <a:r>
              <a:rPr lang="en-GB" i="1" dirty="0"/>
              <a:t>Health and Social Care   page 89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784544"/>
            <a:ext cx="43204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B050"/>
                </a:solidFill>
              </a:rPr>
              <a:t>Bedtime Routines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8840"/>
            <a:ext cx="1576733" cy="15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724" y="847875"/>
            <a:ext cx="588973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Big Bed Time Read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6150217"/>
            <a:ext cx="8196278" cy="519143"/>
          </a:xfrm>
          <a:prstGeom prst="rect">
            <a:avLst/>
          </a:prstGeom>
          <a:solidFill>
            <a:srgbClr val="E329A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smtClean="0"/>
              <a:t>Getting Ready to Learn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0537"/>
            <a:ext cx="1469714" cy="1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226" y="1792184"/>
            <a:ext cx="7070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An example of a routine could be:</a:t>
            </a:r>
          </a:p>
          <a:p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636912"/>
            <a:ext cx="68992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h</a:t>
            </a:r>
            <a:r>
              <a:rPr lang="en-GB" sz="2800" dirty="0" smtClean="0">
                <a:solidFill>
                  <a:srgbClr val="002060"/>
                </a:solidFill>
              </a:rPr>
              <a:t>ave a bath, then put on night clothes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h</a:t>
            </a:r>
            <a:r>
              <a:rPr lang="en-GB" sz="2800" dirty="0" smtClean="0">
                <a:solidFill>
                  <a:srgbClr val="002060"/>
                </a:solidFill>
              </a:rPr>
              <a:t>ave supper or a milky drink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b</a:t>
            </a:r>
            <a:r>
              <a:rPr lang="en-GB" sz="2800" dirty="0" smtClean="0">
                <a:solidFill>
                  <a:srgbClr val="002060"/>
                </a:solidFill>
              </a:rPr>
              <a:t>rush teeth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g</a:t>
            </a:r>
            <a:r>
              <a:rPr lang="en-GB" sz="2800" dirty="0" smtClean="0">
                <a:solidFill>
                  <a:srgbClr val="002060"/>
                </a:solidFill>
              </a:rPr>
              <a:t>o to bed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s</a:t>
            </a:r>
            <a:r>
              <a:rPr lang="en-GB" sz="2800" dirty="0" smtClean="0">
                <a:solidFill>
                  <a:srgbClr val="002060"/>
                </a:solidFill>
              </a:rPr>
              <a:t>hare a bedtime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Have a goodnight kiss and a cuddle</a:t>
            </a:r>
          </a:p>
          <a:p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724" y="847875"/>
            <a:ext cx="588973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Big Bed Time Read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6150217"/>
            <a:ext cx="8196278" cy="519143"/>
          </a:xfrm>
          <a:prstGeom prst="rect">
            <a:avLst/>
          </a:prstGeom>
          <a:solidFill>
            <a:srgbClr val="E329A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smtClean="0"/>
              <a:t>Getting Ready to Learn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7724" y="2348880"/>
            <a:ext cx="8150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Three to four year olds need about 12 hours of sleep, but the amount can range from 8 hours up to 14.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724" y="4077071"/>
            <a:ext cx="8150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Some young children will still need a nap during the day.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8840"/>
            <a:ext cx="1576733" cy="15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724" y="840065"/>
            <a:ext cx="588973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Big Bed Time Read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6142407"/>
            <a:ext cx="8196278" cy="519143"/>
          </a:xfrm>
          <a:prstGeom prst="rect">
            <a:avLst/>
          </a:prstGeom>
          <a:solidFill>
            <a:srgbClr val="E329A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smtClean="0"/>
              <a:t>Getting Ready to Learn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47240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CC00"/>
                </a:solidFill>
              </a:rPr>
              <a:t>The World of Books:</a:t>
            </a:r>
            <a:endParaRPr lang="en-GB" sz="3200" b="1" dirty="0">
              <a:solidFill>
                <a:srgbClr val="00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8152" y="148434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Stories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78" y="2323318"/>
            <a:ext cx="2388090" cy="369332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Familiar events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2528" y="3822122"/>
            <a:ext cx="2132961" cy="369332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Personal interests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7511" y="2778365"/>
            <a:ext cx="2291622" cy="369332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Imaginative worlds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56" y="451607"/>
            <a:ext cx="1270877" cy="15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48777" y="5724541"/>
            <a:ext cx="2340260" cy="369332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Familiar Tales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621613"/>
            <a:ext cx="2388090" cy="369332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New Experiences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25" y="4265479"/>
            <a:ext cx="1409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70" y="4138613"/>
            <a:ext cx="14287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95" y="2305784"/>
            <a:ext cx="1322225" cy="131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60831"/>
            <a:ext cx="1194045" cy="119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9" y="3237944"/>
            <a:ext cx="1204705" cy="13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1879</Words>
  <Application>Microsoft Office PowerPoint</Application>
  <PresentationFormat>On-screen Show (4:3)</PresentationFormat>
  <Paragraphs>251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McEvoy</dc:creator>
  <cp:lastModifiedBy>Office</cp:lastModifiedBy>
  <cp:revision>87</cp:revision>
  <cp:lastPrinted>2016-08-18T10:41:10Z</cp:lastPrinted>
  <dcterms:created xsi:type="dcterms:W3CDTF">2016-08-18T10:34:44Z</dcterms:created>
  <dcterms:modified xsi:type="dcterms:W3CDTF">2019-10-16T14:52:36Z</dcterms:modified>
</cp:coreProperties>
</file>